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306" r:id="rId2"/>
    <p:sldId id="331" r:id="rId3"/>
    <p:sldId id="318" r:id="rId4"/>
    <p:sldId id="319" r:id="rId5"/>
    <p:sldId id="320" r:id="rId6"/>
    <p:sldId id="286" r:id="rId7"/>
    <p:sldId id="287" r:id="rId8"/>
    <p:sldId id="321" r:id="rId9"/>
    <p:sldId id="322" r:id="rId10"/>
    <p:sldId id="312" r:id="rId11"/>
    <p:sldId id="289" r:id="rId12"/>
    <p:sldId id="290" r:id="rId13"/>
    <p:sldId id="291" r:id="rId14"/>
    <p:sldId id="323" r:id="rId15"/>
    <p:sldId id="292" r:id="rId16"/>
    <p:sldId id="297" r:id="rId17"/>
    <p:sldId id="325" r:id="rId18"/>
    <p:sldId id="326" r:id="rId19"/>
    <p:sldId id="308" r:id="rId20"/>
    <p:sldId id="298" r:id="rId21"/>
    <p:sldId id="309" r:id="rId22"/>
    <p:sldId id="327" r:id="rId23"/>
    <p:sldId id="328" r:id="rId24"/>
    <p:sldId id="334" r:id="rId25"/>
    <p:sldId id="332" r:id="rId26"/>
    <p:sldId id="333" r:id="rId27"/>
    <p:sldId id="335" r:id="rId28"/>
    <p:sldId id="329" r:id="rId29"/>
    <p:sldId id="269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FC7631-AC06-4B74-800F-9F3A6EE6D683}">
          <p14:sldIdLst>
            <p14:sldId id="306"/>
            <p14:sldId id="331"/>
            <p14:sldId id="318"/>
            <p14:sldId id="319"/>
            <p14:sldId id="320"/>
            <p14:sldId id="286"/>
            <p14:sldId id="287"/>
            <p14:sldId id="321"/>
            <p14:sldId id="322"/>
            <p14:sldId id="312"/>
            <p14:sldId id="289"/>
            <p14:sldId id="290"/>
            <p14:sldId id="291"/>
            <p14:sldId id="323"/>
            <p14:sldId id="292"/>
            <p14:sldId id="297"/>
            <p14:sldId id="325"/>
            <p14:sldId id="326"/>
            <p14:sldId id="308"/>
            <p14:sldId id="298"/>
            <p14:sldId id="309"/>
            <p14:sldId id="327"/>
            <p14:sldId id="328"/>
            <p14:sldId id="334"/>
            <p14:sldId id="332"/>
            <p14:sldId id="333"/>
            <p14:sldId id="335"/>
            <p14:sldId id="329"/>
            <p14:sldId id="269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3" autoAdjust="0"/>
    <p:restoredTop sz="94665"/>
  </p:normalViewPr>
  <p:slideViewPr>
    <p:cSldViewPr>
      <p:cViewPr varScale="1">
        <p:scale>
          <a:sx n="81" d="100"/>
          <a:sy n="81" d="100"/>
        </p:scale>
        <p:origin x="1339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91605-1230-4FC4-BAD0-878B9F0DE2BF}" type="datetimeFigureOut">
              <a:rPr lang="en-US" smtClean="0"/>
              <a:t>8/8/2023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ECBF5-17AA-45F0-BDAF-271C7A5E3D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560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6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3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1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2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3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04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92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6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3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EF08690-2EE1-4364-BB4C-CC53612FDF40}" type="datetimeFigureOut">
              <a:rPr lang="en-US" smtClean="0"/>
              <a:pPr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D32F4F-D02E-41BC-9D18-FFE002CAD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22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en-IN" sz="5400" b="1" dirty="0">
                <a:solidFill>
                  <a:srgbClr val="0070C0"/>
                </a:solidFill>
                <a:latin typeface="Palatino Linotype" pitchFamily="18" charset="0"/>
              </a:rPr>
            </a:br>
            <a:endParaRPr lang="en-IN" sz="5400" b="1" dirty="0">
              <a:solidFill>
                <a:srgbClr val="0070C0"/>
              </a:solidFill>
              <a:latin typeface="Palatino Linotype" pitchFamily="18" charset="0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5136" y="2950127"/>
            <a:ext cx="7776864" cy="3057872"/>
          </a:xfrm>
        </p:spPr>
        <p:txBody>
          <a:bodyPr>
            <a:normAutofit fontScale="92500" lnSpcReduction="10000"/>
          </a:bodyPr>
          <a:lstStyle/>
          <a:p>
            <a:endParaRPr lang="en-IN" sz="2400" dirty="0"/>
          </a:p>
          <a:p>
            <a:r>
              <a:rPr lang="en-IN" sz="95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 (Headings)"/>
              </a:rPr>
              <a:t>UG IDM</a:t>
            </a:r>
          </a:p>
          <a:p>
            <a:endParaRPr lang="en-IN" sz="3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 (Headings)"/>
            </a:endParaRPr>
          </a:p>
          <a:p>
            <a:r>
              <a:rPr lang="en-IN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</a:rPr>
              <a:t>The Department of Knitwear 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424111"/>
            <a:ext cx="201622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10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58574"/>
          </a:xfrm>
        </p:spPr>
        <p:txBody>
          <a:bodyPr/>
          <a:lstStyle/>
          <a:p>
            <a:pPr algn="ctr"/>
            <a:r>
              <a:rPr lang="en-IN" dirty="0" err="1"/>
              <a:t>Sem</a:t>
            </a:r>
            <a:r>
              <a:rPr lang="en-IN" dirty="0"/>
              <a:t> – 4 Knit fabric Studies </a:t>
            </a:r>
          </a:p>
        </p:txBody>
      </p:sp>
      <p:pic>
        <p:nvPicPr>
          <p:cNvPr id="4" name="Content Placeholder 3" descr="Macintosh HD:Users:abhishekbajaj:Downloads:WhatsApp Image 2019-06- at 4.01.36 PM.jpe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9571" y="1088741"/>
            <a:ext cx="2088233" cy="2736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Macintosh HD:Users:abhishekbajaj:Downloads:WhatsApp Image 2019-06-21 at 4.01.37 PM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459230"/>
            <a:ext cx="2628900" cy="196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Macintosh HD:Users:abhishekbajaj:Downloads:WhatsApp Image 2019-06-21 at 4.0137 PM.jpe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59230"/>
            <a:ext cx="2275840" cy="195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3" descr="Macintosh HD:Users:abhishekbajaj:Downloads:WhatsApp Image 2019-06-21 at 4.01.34 PM.jpeg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3645024"/>
            <a:ext cx="2466578" cy="252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999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28145"/>
          </a:xfrm>
        </p:spPr>
        <p:txBody>
          <a:bodyPr/>
          <a:lstStyle/>
          <a:p>
            <a:pPr algn="ctr"/>
            <a:r>
              <a:rPr lang="en-IN" dirty="0"/>
              <a:t>Sem – 4 Knit fabric Studies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9" y="1530485"/>
            <a:ext cx="2237170" cy="2412269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494482"/>
            <a:ext cx="2516303" cy="2448272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38" y="4080187"/>
            <a:ext cx="2165161" cy="215712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94482"/>
            <a:ext cx="3107055" cy="2366566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080187"/>
            <a:ext cx="2516303" cy="2157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942753"/>
            <a:ext cx="3107055" cy="2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928146"/>
          </a:xfrm>
        </p:spPr>
        <p:txBody>
          <a:bodyPr/>
          <a:lstStyle/>
          <a:p>
            <a:pPr algn="ctr"/>
            <a:r>
              <a:rPr lang="en-IN" dirty="0" err="1"/>
              <a:t>Sem</a:t>
            </a:r>
            <a:r>
              <a:rPr lang="en-IN" dirty="0"/>
              <a:t> – 4 Knit fabric Studies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98502"/>
            <a:ext cx="2304256" cy="243455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84785"/>
            <a:ext cx="2448272" cy="244827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07" y="1556793"/>
            <a:ext cx="1838221" cy="237626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077072"/>
            <a:ext cx="2703195" cy="221996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77072"/>
            <a:ext cx="2816860" cy="222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84128"/>
          </a:xfrm>
        </p:spPr>
        <p:txBody>
          <a:bodyPr/>
          <a:lstStyle/>
          <a:p>
            <a:pPr algn="ctr"/>
            <a:r>
              <a:rPr lang="en-IN" dirty="0" err="1"/>
              <a:t>Sem</a:t>
            </a:r>
            <a:r>
              <a:rPr lang="en-IN" dirty="0"/>
              <a:t> – 4 Knit fabric Studies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0195"/>
            <a:ext cx="2448272" cy="370987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568385"/>
            <a:ext cx="2799080" cy="37318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563" y="1560195"/>
            <a:ext cx="2699385" cy="37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5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34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Knit for Apparels ( </a:t>
            </a:r>
            <a:r>
              <a:rPr lang="en-US" b="1" dirty="0" err="1"/>
              <a:t>Sem</a:t>
            </a:r>
            <a:r>
              <a:rPr lang="en-US" b="1" dirty="0"/>
              <a:t> 5): </a:t>
            </a:r>
          </a:p>
          <a:p>
            <a:pPr marL="0" indent="0" algn="just"/>
            <a:endParaRPr lang="en-US" b="1" dirty="0"/>
          </a:p>
          <a:p>
            <a:pPr marL="0" indent="0" algn="just">
              <a:buNone/>
            </a:pPr>
            <a:r>
              <a:rPr lang="en-US" dirty="0"/>
              <a:t>Sustainable Product Development:</a:t>
            </a:r>
          </a:p>
          <a:p>
            <a:pPr marL="0" indent="0" algn="just">
              <a:buNone/>
            </a:pPr>
            <a:r>
              <a:rPr lang="en-US" dirty="0"/>
              <a:t>Using different yarns</a:t>
            </a:r>
          </a:p>
          <a:p>
            <a:pPr marL="0" indent="0" algn="just">
              <a:buNone/>
            </a:pPr>
            <a:r>
              <a:rPr lang="en-US" dirty="0"/>
              <a:t>Leftover fabrics &amp; trims</a:t>
            </a:r>
          </a:p>
          <a:p>
            <a:pPr marL="0" indent="0" algn="just">
              <a:buNone/>
            </a:pPr>
            <a:r>
              <a:rPr lang="en-US" dirty="0"/>
              <a:t>Customized knitted garment with zero waste. 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304800" y="33265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IN" sz="42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World of Knits</a:t>
            </a:r>
            <a:endParaRPr lang="en-US" sz="4200" cap="all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0817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Sem</a:t>
            </a:r>
            <a:r>
              <a:rPr lang="en-IN" dirty="0"/>
              <a:t> – 5 Knits for apparels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34401"/>
              </p:ext>
            </p:extLst>
          </p:nvPr>
        </p:nvGraphicFramePr>
        <p:xfrm>
          <a:off x="0" y="1844824"/>
          <a:ext cx="4657766" cy="3168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1343907" imgH="8019809" progId="AcroExch.Document.7">
                  <p:embed/>
                </p:oleObj>
              </mc:Choice>
              <mc:Fallback>
                <p:oleObj name="Acrobat Document" r:id="rId2" imgW="11343907" imgH="8019809" progId="AcroExch.Document.7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844824"/>
                        <a:ext cx="4657766" cy="3168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3">
            <a:extLst>
              <a:ext uri="{FF2B5EF4-FFF2-40B4-BE49-F238E27FC236}">
                <a16:creationId xmlns:a16="http://schemas.microsoft.com/office/drawing/2014/main" id="{5145A12F-F75A-A7FD-244B-700C4827BB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t="18218" r="32708" b="12224"/>
          <a:stretch/>
        </p:blipFill>
        <p:spPr bwMode="auto">
          <a:xfrm>
            <a:off x="4334894" y="2276872"/>
            <a:ext cx="4809106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176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Sem</a:t>
            </a:r>
            <a:r>
              <a:rPr lang="en-IN" dirty="0"/>
              <a:t> – 5 Knits for apparels </a:t>
            </a:r>
          </a:p>
        </p:txBody>
      </p:sp>
      <p:pic>
        <p:nvPicPr>
          <p:cNvPr id="3075" name="Picture 3" descr="C:\Users\Dipti R Patel\Downloads\IMG_20191205_101026_2 (1)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13249" y="2039083"/>
            <a:ext cx="3038475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Dipti R Patel\Downloads\BeautyPlus_20200127203053559_save_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565176"/>
            <a:ext cx="3024335" cy="45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273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856136"/>
          </a:xfrm>
        </p:spPr>
        <p:txBody>
          <a:bodyPr/>
          <a:lstStyle/>
          <a:p>
            <a:r>
              <a:rPr lang="en-IN" dirty="0">
                <a:solidFill>
                  <a:srgbClr val="002060"/>
                </a:solidFill>
              </a:rPr>
              <a:t>World of Knits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72816"/>
            <a:ext cx="7772400" cy="4403936"/>
          </a:xfrm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algn="ctr"/>
            <a:r>
              <a:rPr lang="en-US" b="1" dirty="0"/>
              <a:t>Product Development for Home Fashion (Sem-6):</a:t>
            </a:r>
          </a:p>
          <a:p>
            <a:pPr algn="ctr"/>
            <a:endParaRPr lang="en-US" b="1" dirty="0"/>
          </a:p>
          <a:p>
            <a:pPr marL="0" indent="0" algn="just">
              <a:buNone/>
            </a:pPr>
            <a:r>
              <a:rPr lang="en-US" dirty="0"/>
              <a:t>Sustainable Product Development:</a:t>
            </a:r>
          </a:p>
          <a:p>
            <a:pPr marL="0" indent="0" algn="just">
              <a:buNone/>
            </a:pPr>
            <a:r>
              <a:rPr lang="en-US" dirty="0"/>
              <a:t>Using different yarns</a:t>
            </a:r>
          </a:p>
          <a:p>
            <a:pPr marL="0" indent="0" algn="just">
              <a:buNone/>
            </a:pPr>
            <a:r>
              <a:rPr lang="en-US" dirty="0"/>
              <a:t>Leftover fabrics &amp; trims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Development of Home Fashion Products &amp; Accessories keeping sustainability/ Zero waste into consideration.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3739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Sem</a:t>
            </a:r>
            <a:r>
              <a:rPr lang="en-IN" dirty="0"/>
              <a:t>– 6</a:t>
            </a:r>
            <a:br>
              <a:rPr lang="en-IN" dirty="0"/>
            </a:br>
            <a:r>
              <a:rPr lang="en-IN" dirty="0"/>
              <a:t>Product Development For Home Fashion </a:t>
            </a:r>
          </a:p>
        </p:txBody>
      </p:sp>
      <p:pic>
        <p:nvPicPr>
          <p:cNvPr id="4101" name="Picture 5" descr="C:\Users\Dipti R Patel\Downloads\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4840"/>
            <a:ext cx="7837040" cy="519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16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Sem</a:t>
            </a:r>
            <a:r>
              <a:rPr lang="en-IN" dirty="0"/>
              <a:t>– 6</a:t>
            </a:r>
            <a:br>
              <a:rPr lang="en-IN" dirty="0"/>
            </a:br>
            <a:r>
              <a:rPr lang="en-IN" dirty="0"/>
              <a:t>Product Development For Home Fashion </a:t>
            </a:r>
          </a:p>
        </p:txBody>
      </p:sp>
      <p:pic>
        <p:nvPicPr>
          <p:cNvPr id="4099" name="Picture 3" descr="C:\Users\Dipti R Patel\Downloads\4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1"/>
            <a:ext cx="7704062" cy="46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817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900608" y="1772816"/>
            <a:ext cx="6624736" cy="1152128"/>
          </a:xfrm>
        </p:spPr>
        <p:txBody>
          <a:bodyPr>
            <a:noAutofit/>
          </a:bodyPr>
          <a:lstStyle/>
          <a:p>
            <a:pPr algn="ctr"/>
            <a:r>
              <a:rPr lang="en-US" sz="80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World </a:t>
            </a:r>
          </a:p>
          <a:p>
            <a:pPr algn="ctr"/>
            <a:r>
              <a:rPr lang="en-US" sz="80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of knits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5F670-39AF-D33B-DABD-C58F1950F0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5399"/>
            <a:ext cx="4752528" cy="674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13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Sem</a:t>
            </a:r>
            <a:r>
              <a:rPr lang="en-IN" dirty="0"/>
              <a:t>– 6</a:t>
            </a:r>
            <a:br>
              <a:rPr lang="en-IN" dirty="0"/>
            </a:br>
            <a:r>
              <a:rPr lang="en-IN" dirty="0"/>
              <a:t>Product Development For Home Fashion </a:t>
            </a:r>
          </a:p>
        </p:txBody>
      </p:sp>
      <p:pic>
        <p:nvPicPr>
          <p:cNvPr id="4098" name="Picture 2" descr="C:\Users\Dipti R Patel\Downloads\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6" y="1576610"/>
            <a:ext cx="7641121" cy="43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051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Sem</a:t>
            </a:r>
            <a:r>
              <a:rPr lang="en-IN" dirty="0"/>
              <a:t>– 6</a:t>
            </a:r>
            <a:br>
              <a:rPr lang="en-IN" dirty="0"/>
            </a:br>
            <a:r>
              <a:rPr lang="en-IN" dirty="0"/>
              <a:t>Product Development For Home Fashion </a:t>
            </a:r>
          </a:p>
        </p:txBody>
      </p:sp>
      <p:pic>
        <p:nvPicPr>
          <p:cNvPr id="4100" name="Picture 4" descr="C:\Users\Dipti R Patel\Downloads\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5" y="1700808"/>
            <a:ext cx="7299934" cy="457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81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421360"/>
          </a:xfrm>
        </p:spPr>
        <p:txBody>
          <a:bodyPr>
            <a:normAutofit/>
          </a:bodyPr>
          <a:lstStyle/>
          <a:p>
            <a:r>
              <a:rPr lang="en-US" b="1" dirty="0"/>
              <a:t>Knit Art (Sem-7):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Usage of Sustainable, Up cycling, Recycling methods to arrive at design &amp; Development of Knit Art. Art can be installation, environment art or any other relevant method (for </a:t>
            </a:r>
            <a:r>
              <a:rPr lang="en-US" dirty="0" err="1"/>
              <a:t>eg</a:t>
            </a:r>
            <a:r>
              <a:rPr lang="en-US" dirty="0"/>
              <a:t>: Yarn Bombing)</a:t>
            </a:r>
          </a:p>
          <a:p>
            <a:endParaRPr lang="en-US" dirty="0"/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304800" y="1524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cap="all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World of Knits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B8FBEC-6465-7348-AF02-96AD11BB5E6B}"/>
              </a:ext>
            </a:extLst>
          </p:cNvPr>
          <p:cNvSpPr txBox="1"/>
          <p:nvPr/>
        </p:nvSpPr>
        <p:spPr>
          <a:xfrm>
            <a:off x="304800" y="4509120"/>
            <a:ext cx="8659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Yarn bombing</a:t>
            </a:r>
            <a:r>
              <a:rPr lang="en-IN" dirty="0"/>
              <a:t> (or </a:t>
            </a:r>
            <a:r>
              <a:rPr lang="en-IN" b="1" dirty="0"/>
              <a:t>yarnbombing</a:t>
            </a:r>
            <a:r>
              <a:rPr lang="en-IN" dirty="0"/>
              <a:t>) is a type of graffiti or street art that employs colourful displays of knitted or crocheted </a:t>
            </a:r>
            <a:r>
              <a:rPr lang="en-IN" b="1" dirty="0"/>
              <a:t>yarn</a:t>
            </a:r>
            <a:r>
              <a:rPr lang="en-IN" dirty="0"/>
              <a:t> or fibre rather than paint or chalk. It is also called </a:t>
            </a:r>
            <a:r>
              <a:rPr lang="en-IN" b="1" dirty="0"/>
              <a:t>wool bombing</a:t>
            </a:r>
            <a:r>
              <a:rPr lang="en-IN" dirty="0"/>
              <a:t>, </a:t>
            </a:r>
            <a:r>
              <a:rPr lang="en-IN" b="1" dirty="0"/>
              <a:t>yarn</a:t>
            </a:r>
            <a:r>
              <a:rPr lang="en-IN" dirty="0"/>
              <a:t> storming, guerrilla knitting, </a:t>
            </a:r>
            <a:r>
              <a:rPr lang="en-IN" dirty="0" err="1"/>
              <a:t>kniffiti</a:t>
            </a:r>
            <a:r>
              <a:rPr lang="en-IN" dirty="0"/>
              <a:t>, urban knitting, or graffiti knitting.</a:t>
            </a:r>
            <a:br>
              <a:rPr lang="en-IN" dirty="0"/>
            </a:br>
            <a:r>
              <a:rPr lang="en-IN" dirty="0"/>
              <a:t>Ref. 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2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098250"/>
          </a:xfrm>
        </p:spPr>
        <p:txBody>
          <a:bodyPr>
            <a:normAutofit fontScale="90000"/>
          </a:bodyPr>
          <a:lstStyle/>
          <a:p>
            <a:r>
              <a:rPr lang="en-IN" dirty="0"/>
              <a:t>Sem– 7</a:t>
            </a:r>
            <a:br>
              <a:rPr lang="en-IN" dirty="0"/>
            </a:br>
            <a:r>
              <a:rPr lang="en-IN" dirty="0"/>
              <a:t>Knit Art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819" t="29097" r="43430" b="19340"/>
          <a:stretch>
            <a:fillRect/>
          </a:stretch>
        </p:blipFill>
        <p:spPr bwMode="auto">
          <a:xfrm>
            <a:off x="1547664" y="1602785"/>
            <a:ext cx="2783802" cy="207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13084"/>
            <a:ext cx="5403621" cy="26215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F76BD-561E-DC47-B51D-50BD271C9E78}"/>
              </a:ext>
            </a:extLst>
          </p:cNvPr>
          <p:cNvSpPr txBox="1"/>
          <p:nvPr/>
        </p:nvSpPr>
        <p:spPr>
          <a:xfrm>
            <a:off x="166498" y="6373368"/>
            <a:ext cx="675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 Courtesy: </a:t>
            </a:r>
            <a:r>
              <a:rPr lang="en-US" dirty="0" err="1"/>
              <a:t>www.daysoftheyear.com</a:t>
            </a:r>
            <a:r>
              <a:rPr lang="en-US" dirty="0"/>
              <a:t>, </a:t>
            </a:r>
            <a:r>
              <a:rPr lang="en-US" dirty="0" err="1"/>
              <a:t>Youtube.com</a:t>
            </a:r>
            <a:r>
              <a:rPr lang="en-US" dirty="0"/>
              <a:t>, Ted Talk.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9C722-8579-6440-B5D4-B977E9FC2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00934"/>
            <a:ext cx="3583237" cy="201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75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098250"/>
          </a:xfrm>
        </p:spPr>
        <p:txBody>
          <a:bodyPr>
            <a:normAutofit fontScale="90000"/>
          </a:bodyPr>
          <a:lstStyle/>
          <a:p>
            <a:r>
              <a:rPr lang="en-IN" dirty="0"/>
              <a:t>Sem– 7</a:t>
            </a:r>
            <a:br>
              <a:rPr lang="en-IN" dirty="0"/>
            </a:br>
            <a:r>
              <a:rPr lang="en-IN" dirty="0"/>
              <a:t>Knit 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04371-6820-024C-84D8-966D7FF64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75403"/>
            <a:ext cx="5374308" cy="3577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0E098-5C02-B64A-8F11-FFD289C609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52120" y="3068960"/>
            <a:ext cx="352839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3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098250"/>
          </a:xfrm>
        </p:spPr>
        <p:txBody>
          <a:bodyPr>
            <a:normAutofit fontScale="90000"/>
          </a:bodyPr>
          <a:lstStyle/>
          <a:p>
            <a:r>
              <a:rPr lang="en-IN" dirty="0"/>
              <a:t>Sem– 7</a:t>
            </a:r>
            <a:br>
              <a:rPr lang="en-IN" dirty="0"/>
            </a:br>
            <a:r>
              <a:rPr lang="en-IN" dirty="0"/>
              <a:t>Knit Art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F6B035C-22DA-8E4C-A986-A77BD7A7AF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12" y="3580955"/>
            <a:ext cx="4640064" cy="32770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CF1AA2-7050-E04B-B949-53E8722578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15227"/>
            <a:ext cx="3380551" cy="39314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0A2783-F5C9-A841-BFC1-40C19E7768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0890"/>
            <a:ext cx="3871979" cy="290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2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098250"/>
          </a:xfrm>
        </p:spPr>
        <p:txBody>
          <a:bodyPr>
            <a:normAutofit fontScale="90000"/>
          </a:bodyPr>
          <a:lstStyle/>
          <a:p>
            <a:r>
              <a:rPr lang="en-IN" dirty="0"/>
              <a:t>Sem– 7</a:t>
            </a:r>
            <a:br>
              <a:rPr lang="en-IN" dirty="0"/>
            </a:br>
            <a:r>
              <a:rPr lang="en-IN" dirty="0"/>
              <a:t>Knit 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348F29-180D-4E46-8574-9F304D3417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7" y="2780928"/>
            <a:ext cx="4176464" cy="33798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011296-8F81-2840-8A41-CF1242B529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51030"/>
            <a:ext cx="3703960" cy="27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5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098250"/>
          </a:xfrm>
        </p:spPr>
        <p:txBody>
          <a:bodyPr>
            <a:normAutofit fontScale="90000"/>
          </a:bodyPr>
          <a:lstStyle/>
          <a:p>
            <a:r>
              <a:rPr lang="en-IN" dirty="0"/>
              <a:t>Sem– 7</a:t>
            </a:r>
            <a:br>
              <a:rPr lang="en-IN" dirty="0"/>
            </a:br>
            <a:r>
              <a:rPr lang="en-IN" dirty="0"/>
              <a:t>Knit 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71A63-9EFB-174A-A313-DEB8BDDD0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69"/>
          <a:stretch/>
        </p:blipFill>
        <p:spPr>
          <a:xfrm>
            <a:off x="183391" y="3068960"/>
            <a:ext cx="3845727" cy="29858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8853F-1665-F747-9159-0EAC3FF136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1"/>
          <a:stretch/>
        </p:blipFill>
        <p:spPr>
          <a:xfrm>
            <a:off x="4572000" y="484632"/>
            <a:ext cx="4197220" cy="436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39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020762"/>
          </a:xfrm>
        </p:spPr>
        <p:txBody>
          <a:bodyPr/>
          <a:lstStyle/>
          <a:p>
            <a:pPr algn="ctr"/>
            <a:r>
              <a:rPr lang="en-US" sz="3800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/>
              <a:t>Understanding of Knitting techniques practiced across the world.</a:t>
            </a:r>
          </a:p>
          <a:p>
            <a:r>
              <a:rPr lang="en-US" dirty="0"/>
              <a:t>Understanding of knitting as a sustainable medium in Fashion world. </a:t>
            </a:r>
          </a:p>
          <a:p>
            <a:pPr lvl="0"/>
            <a:r>
              <a:rPr lang="en-US" dirty="0"/>
              <a:t>Hands on experience in developing customized garments, home products and accessories.</a:t>
            </a:r>
          </a:p>
          <a:p>
            <a:pPr lvl="0"/>
            <a:r>
              <a:rPr lang="en-US" dirty="0"/>
              <a:t>Knowledge of growing Knitwear market in Home segment, Apparel, Accessories and Art. </a:t>
            </a:r>
          </a:p>
          <a:p>
            <a:pPr lvl="0"/>
            <a:r>
              <a:rPr lang="en-US" dirty="0"/>
              <a:t>Knowledge to express creativity through knitwear as a medium to create aesthetic artworks. </a:t>
            </a:r>
          </a:p>
          <a:p>
            <a:pPr fontAlgn="t"/>
            <a:r>
              <a:rPr lang="en-IN" dirty="0"/>
              <a:t>Acquire the knowledge of Knitted Apparels and other Knitted products.</a:t>
            </a:r>
          </a:p>
        </p:txBody>
      </p:sp>
    </p:spTree>
    <p:extLst>
      <p:ext uri="{BB962C8B-B14F-4D97-AF65-F5344CB8AC3E}">
        <p14:creationId xmlns:p14="http://schemas.microsoft.com/office/powerpoint/2010/main" val="1056214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020762"/>
          </a:xfrm>
        </p:spPr>
        <p:txBody>
          <a:bodyPr/>
          <a:lstStyle/>
          <a:p>
            <a:pPr algn="ctr"/>
            <a:r>
              <a:rPr lang="en-US" sz="3800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5105400"/>
          </a:xfrm>
        </p:spPr>
        <p:txBody>
          <a:bodyPr>
            <a:normAutofit/>
          </a:bodyPr>
          <a:lstStyle/>
          <a:p>
            <a:pPr fontAlgn="t"/>
            <a:r>
              <a:rPr lang="en-US" dirty="0"/>
              <a:t>Understanding of Machinery used for Knitting.</a:t>
            </a:r>
          </a:p>
          <a:p>
            <a:pPr fontAlgn="t"/>
            <a:r>
              <a:rPr lang="en-US" dirty="0"/>
              <a:t>Knit fabric understanding – types / structures, GSM, Gauge, and other technical details.</a:t>
            </a:r>
          </a:p>
          <a:p>
            <a:r>
              <a:rPr lang="en-US" dirty="0"/>
              <a:t>Understanding Parameters that define Quality of Knits for various categories</a:t>
            </a:r>
          </a:p>
          <a:p>
            <a:pPr fontAlgn="t"/>
            <a:r>
              <a:rPr lang="en-US" dirty="0"/>
              <a:t>Using Knits for creating art structures.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9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5776" y="332656"/>
            <a:ext cx="4752528" cy="1143000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Pathway Mapping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3303885"/>
              </p:ext>
            </p:extLst>
          </p:nvPr>
        </p:nvGraphicFramePr>
        <p:xfrm>
          <a:off x="666799" y="2060848"/>
          <a:ext cx="8020001" cy="2998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67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5731">
                <a:tc>
                  <a:txBody>
                    <a:bodyPr/>
                    <a:lstStyle/>
                    <a:p>
                      <a:pPr algn="l"/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onotype Corsiva" panose="03010101010201010101" pitchFamily="66" charset="0"/>
                        </a:rPr>
                        <a:t>World</a:t>
                      </a:r>
                      <a:r>
                        <a:rPr lang="en-US" sz="3600" b="1" baseline="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onotype Corsiva" panose="03010101010201010101" pitchFamily="66" charset="0"/>
                        </a:rPr>
                        <a:t> of Knits</a:t>
                      </a:r>
                      <a:endParaRPr lang="en-US" sz="3600" b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Monotype Corsiva" panose="03010101010201010101" pitchFamily="66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Monotype Corsiva" panose="03010101010201010101" pitchFamily="66" charset="0"/>
                        </a:rPr>
                        <a:t>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454">
                <a:tc>
                  <a:txBody>
                    <a:bodyPr/>
                    <a:lstStyle/>
                    <a:p>
                      <a:r>
                        <a:rPr lang="en-US" sz="2200" b="1" dirty="0"/>
                        <a:t>Introduction to World Knitting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3">
                <a:tc>
                  <a:txBody>
                    <a:bodyPr/>
                    <a:lstStyle/>
                    <a:p>
                      <a:r>
                        <a:rPr lang="en-US" sz="2200" b="1" dirty="0"/>
                        <a:t>Knit Fabric Studies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454">
                <a:tc>
                  <a:txBody>
                    <a:bodyPr/>
                    <a:lstStyle/>
                    <a:p>
                      <a:r>
                        <a:rPr lang="en-US" sz="2200" b="1" dirty="0"/>
                        <a:t>Knit</a:t>
                      </a:r>
                      <a:r>
                        <a:rPr lang="en-US" sz="2200" b="1" baseline="0" dirty="0"/>
                        <a:t> for Apparels</a:t>
                      </a:r>
                      <a:endParaRPr lang="en-US" sz="2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454">
                <a:tc>
                  <a:txBody>
                    <a:bodyPr/>
                    <a:lstStyle/>
                    <a:p>
                      <a:r>
                        <a:rPr lang="en-US" sz="2200" b="1" dirty="0"/>
                        <a:t>Knit for Home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454">
                <a:tc>
                  <a:txBody>
                    <a:bodyPr/>
                    <a:lstStyle/>
                    <a:p>
                      <a:r>
                        <a:rPr lang="en-US" sz="2200" b="1" dirty="0"/>
                        <a:t>Knit Art                 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215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03648" y="2348880"/>
            <a:ext cx="6336704" cy="1213229"/>
          </a:xfrm>
        </p:spPr>
        <p:txBody>
          <a:bodyPr>
            <a:noAutofit/>
          </a:bodyPr>
          <a:lstStyle/>
          <a:p>
            <a:pPr algn="ctr"/>
            <a:r>
              <a:rPr lang="en-US" sz="8000" cap="all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633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World of Knits: </a:t>
            </a:r>
            <a:br>
              <a:rPr lang="en-US" dirty="0"/>
            </a:br>
            <a:r>
              <a:rPr lang="en-IN" sz="2700" b="1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An understanding of knits as a zero waste, sustainable product. </a:t>
            </a:r>
            <a:br>
              <a:rPr lang="en-IN" sz="4400" dirty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700808"/>
            <a:ext cx="838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Keywords – </a:t>
            </a:r>
            <a:endParaRPr lang="en-US" sz="2400" dirty="0"/>
          </a:p>
          <a:p>
            <a:r>
              <a:rPr lang="en-US" sz="2400" dirty="0"/>
              <a:t>Design</a:t>
            </a:r>
          </a:p>
          <a:p>
            <a:r>
              <a:rPr lang="en-US" sz="2400" dirty="0"/>
              <a:t>Aesthetics</a:t>
            </a:r>
          </a:p>
          <a:p>
            <a:r>
              <a:rPr lang="en-US" sz="2400" dirty="0"/>
              <a:t>Hand knitting</a:t>
            </a:r>
          </a:p>
          <a:p>
            <a:r>
              <a:rPr lang="en-US" sz="2400" dirty="0"/>
              <a:t>Hand flat knitting</a:t>
            </a:r>
          </a:p>
          <a:p>
            <a:r>
              <a:rPr lang="en-US" sz="2400" dirty="0"/>
              <a:t>Sustainability</a:t>
            </a:r>
          </a:p>
          <a:p>
            <a:r>
              <a:rPr lang="en-US" sz="2400" dirty="0"/>
              <a:t>Zero Waste</a:t>
            </a:r>
          </a:p>
          <a:p>
            <a:r>
              <a:rPr lang="en-US" sz="2400" dirty="0"/>
              <a:t>Recycling</a:t>
            </a:r>
          </a:p>
          <a:p>
            <a:r>
              <a:rPr lang="en-US" sz="2400" dirty="0"/>
              <a:t>Up-cycling</a:t>
            </a:r>
          </a:p>
          <a:p>
            <a:r>
              <a:rPr lang="en-US" sz="2400" dirty="0"/>
              <a:t>Customization</a:t>
            </a:r>
          </a:p>
          <a:p>
            <a:r>
              <a:rPr lang="en-US" sz="2400" dirty="0"/>
              <a:t>The versatility of knits as a medium</a:t>
            </a:r>
          </a:p>
          <a:p>
            <a:r>
              <a:rPr lang="en-US" sz="2400" dirty="0"/>
              <a:t>Yarn to Product.</a:t>
            </a:r>
          </a:p>
        </p:txBody>
      </p:sp>
    </p:spTree>
    <p:extLst>
      <p:ext uri="{BB962C8B-B14F-4D97-AF65-F5344CB8AC3E}">
        <p14:creationId xmlns:p14="http://schemas.microsoft.com/office/powerpoint/2010/main" val="205594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AF8598-8297-EC4D-AEEF-C3744BCE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70066"/>
            <a:ext cx="8534400" cy="98755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World of Knits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4756"/>
            <a:ext cx="8229600" cy="3322476"/>
          </a:xfrm>
        </p:spPr>
        <p:txBody>
          <a:bodyPr>
            <a:normAutofit/>
          </a:bodyPr>
          <a:lstStyle/>
          <a:p>
            <a:r>
              <a:rPr lang="en-US" sz="2400" b="1" dirty="0"/>
              <a:t>Introduction to World Knitting (Sem-3): 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History &amp; Evolution.</a:t>
            </a:r>
          </a:p>
          <a:p>
            <a:pPr marL="0" indent="0" algn="just">
              <a:buNone/>
            </a:pPr>
            <a:r>
              <a:rPr lang="en-US" sz="2400" dirty="0"/>
              <a:t>Basics of Hand Knitting, Structures.</a:t>
            </a:r>
          </a:p>
          <a:p>
            <a:pPr marL="0" indent="0" algn="just">
              <a:buNone/>
            </a:pPr>
            <a:r>
              <a:rPr lang="en-US" sz="2400" dirty="0"/>
              <a:t>Styles &amp; Techniques across the world.</a:t>
            </a:r>
          </a:p>
          <a:p>
            <a:pPr marL="0" indent="0" algn="just">
              <a:buNone/>
            </a:pPr>
            <a:r>
              <a:rPr lang="en-US" sz="2400" dirty="0"/>
              <a:t>Development of Creative Swatches in Hand Knitting.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4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668" y="391847"/>
            <a:ext cx="8062664" cy="928143"/>
          </a:xfrm>
        </p:spPr>
        <p:txBody>
          <a:bodyPr/>
          <a:lstStyle/>
          <a:p>
            <a:r>
              <a:rPr lang="en-IN" dirty="0"/>
              <a:t>SEM – 3 (Introduction to world knits)</a:t>
            </a:r>
          </a:p>
        </p:txBody>
      </p:sp>
      <p:pic>
        <p:nvPicPr>
          <p:cNvPr id="1026" name="Picture 2" descr="C:\Users\Dipti R Patel\Downloads\IDM phot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3" y="2348880"/>
            <a:ext cx="3718309" cy="318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Dipti R Patel\Downloads\IDM photo 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870" y="2348881"/>
            <a:ext cx="4490602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506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4664"/>
            <a:ext cx="8534400" cy="758952"/>
          </a:xfrm>
        </p:spPr>
        <p:txBody>
          <a:bodyPr/>
          <a:lstStyle/>
          <a:p>
            <a:pPr algn="ctr"/>
            <a:r>
              <a:rPr lang="en-IN" dirty="0"/>
              <a:t>SEM – 3 (Introduction to world knits)</a:t>
            </a:r>
          </a:p>
        </p:txBody>
      </p:sp>
      <p:pic>
        <p:nvPicPr>
          <p:cNvPr id="2050" name="Picture 2" descr="C:\Users\Dipti R Patel\Downloads\IDM photo 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164" y="1520789"/>
            <a:ext cx="4392488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ipti R Patel\Downloads\IMG-20200723-WA000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2448272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6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70066"/>
            <a:ext cx="8534400" cy="98755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World of Knits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Knit Fabric Studies (Sem-4):</a:t>
            </a:r>
          </a:p>
          <a:p>
            <a:pPr marL="0" indent="0">
              <a:buNone/>
            </a:pPr>
            <a:endParaRPr lang="en-US" b="1" dirty="0"/>
          </a:p>
          <a:p>
            <a:pPr marL="0" indent="0" algn="just">
              <a:buNone/>
            </a:pPr>
            <a:r>
              <a:rPr lang="en-US" dirty="0"/>
              <a:t>Fabrics for Fashion categories</a:t>
            </a:r>
          </a:p>
          <a:p>
            <a:pPr marL="0" indent="0" algn="just">
              <a:buNone/>
            </a:pPr>
            <a:r>
              <a:rPr lang="en-US" dirty="0"/>
              <a:t>Classification of Knit Fabrics- Flat/Circular/Computerized</a:t>
            </a:r>
          </a:p>
          <a:p>
            <a:pPr marL="0" indent="0" algn="just">
              <a:buNone/>
            </a:pPr>
            <a:r>
              <a:rPr lang="en-US" dirty="0"/>
              <a:t>Knit stitches</a:t>
            </a:r>
          </a:p>
          <a:p>
            <a:pPr marL="0" indent="0" algn="just">
              <a:buNone/>
            </a:pPr>
            <a:r>
              <a:rPr lang="en-US" dirty="0"/>
              <a:t>Basic structures on flat knit machine</a:t>
            </a:r>
          </a:p>
          <a:p>
            <a:pPr marL="0" indent="0" algn="just">
              <a:buNone/>
            </a:pPr>
            <a:r>
              <a:rPr lang="en-US" dirty="0"/>
              <a:t>Material exploration</a:t>
            </a:r>
          </a:p>
          <a:p>
            <a:pPr marL="0" indent="0" algn="just">
              <a:buNone/>
            </a:pPr>
            <a:r>
              <a:rPr lang="en-US" dirty="0"/>
              <a:t>Creative swatches.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4528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758574"/>
          </a:xfrm>
        </p:spPr>
        <p:txBody>
          <a:bodyPr/>
          <a:lstStyle/>
          <a:p>
            <a:pPr algn="ctr"/>
            <a:r>
              <a:rPr lang="en-IN" dirty="0" err="1"/>
              <a:t>Sem</a:t>
            </a:r>
            <a:r>
              <a:rPr lang="en-IN" dirty="0"/>
              <a:t> – 4 Knit fabric Studies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CE8F4-74A2-C045-802C-454DD0D4101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6" b="16688"/>
          <a:stretch/>
        </p:blipFill>
        <p:spPr bwMode="auto">
          <a:xfrm>
            <a:off x="323528" y="1412776"/>
            <a:ext cx="8468780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7316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</TotalTime>
  <Words>582</Words>
  <Application>Microsoft Office PowerPoint</Application>
  <PresentationFormat>On-screen Show (4:3)</PresentationFormat>
  <Paragraphs>106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Georgia (Headings)</vt:lpstr>
      <vt:lpstr>Monotype Corsiva</vt:lpstr>
      <vt:lpstr>Palatino Linotype</vt:lpstr>
      <vt:lpstr>Rockwell</vt:lpstr>
      <vt:lpstr>Rockwell Condensed</vt:lpstr>
      <vt:lpstr>Rockwell Extra Bold</vt:lpstr>
      <vt:lpstr>Wingdings</vt:lpstr>
      <vt:lpstr>Wood Type</vt:lpstr>
      <vt:lpstr>Acrobat Document</vt:lpstr>
      <vt:lpstr> </vt:lpstr>
      <vt:lpstr>PowerPoint Presentation</vt:lpstr>
      <vt:lpstr>Pathway Mapping</vt:lpstr>
      <vt:lpstr>World of Knits:  An understanding of knits as a zero waste, sustainable product.  </vt:lpstr>
      <vt:lpstr>World of Knits</vt:lpstr>
      <vt:lpstr>SEM – 3 (Introduction to world knits)</vt:lpstr>
      <vt:lpstr>SEM – 3 (Introduction to world knits)</vt:lpstr>
      <vt:lpstr>World of Knits</vt:lpstr>
      <vt:lpstr>Sem – 4 Knit fabric Studies </vt:lpstr>
      <vt:lpstr>Sem – 4 Knit fabric Studies </vt:lpstr>
      <vt:lpstr>Sem – 4 Knit fabric Studies</vt:lpstr>
      <vt:lpstr>Sem – 4 Knit fabric Studies</vt:lpstr>
      <vt:lpstr>Sem – 4 Knit fabric Studies</vt:lpstr>
      <vt:lpstr>PowerPoint Presentation</vt:lpstr>
      <vt:lpstr>Sem – 5 Knits for apparels </vt:lpstr>
      <vt:lpstr>Sem – 5 Knits for apparels </vt:lpstr>
      <vt:lpstr>World of Knits</vt:lpstr>
      <vt:lpstr>Sem– 6 Product Development For Home Fashion </vt:lpstr>
      <vt:lpstr>Sem– 6 Product Development For Home Fashion </vt:lpstr>
      <vt:lpstr>Sem– 6 Product Development For Home Fashion </vt:lpstr>
      <vt:lpstr>Sem– 6 Product Development For Home Fashion </vt:lpstr>
      <vt:lpstr>PowerPoint Presentation</vt:lpstr>
      <vt:lpstr>Sem– 7 Knit Art</vt:lpstr>
      <vt:lpstr>Sem– 7 Knit Art</vt:lpstr>
      <vt:lpstr>Sem– 7 Knit Art</vt:lpstr>
      <vt:lpstr>Sem– 7 Knit Art</vt:lpstr>
      <vt:lpstr>Sem– 7 Knit Art</vt:lpstr>
      <vt:lpstr>Learning Outcomes</vt:lpstr>
      <vt:lpstr>Learning Outcomes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 Disciplinary Minors</dc:title>
  <dc:creator>KWD DEPT</dc:creator>
  <cp:lastModifiedBy>Amrita Roy</cp:lastModifiedBy>
  <cp:revision>153</cp:revision>
  <dcterms:created xsi:type="dcterms:W3CDTF">2018-06-30T15:02:19Z</dcterms:created>
  <dcterms:modified xsi:type="dcterms:W3CDTF">2023-08-08T10:53:07Z</dcterms:modified>
</cp:coreProperties>
</file>